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4" r:id="rId9"/>
    <p:sldId id="262" r:id="rId10"/>
    <p:sldId id="266" r:id="rId11"/>
    <p:sldId id="263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EF31-B71E-4ABC-863B-8EB6021F452A}" type="datetimeFigureOut">
              <a:rPr lang="sl-SI" smtClean="0"/>
              <a:pPr/>
              <a:t>17. 11. 2023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555A-45A6-4B61-B441-B8709829E59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EF31-B71E-4ABC-863B-8EB6021F452A}" type="datetimeFigureOut">
              <a:rPr lang="sl-SI" smtClean="0"/>
              <a:pPr/>
              <a:t>17. 11. 2023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555A-45A6-4B61-B441-B8709829E59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EF31-B71E-4ABC-863B-8EB6021F452A}" type="datetimeFigureOut">
              <a:rPr lang="sl-SI" smtClean="0"/>
              <a:pPr/>
              <a:t>17. 11. 2023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555A-45A6-4B61-B441-B8709829E59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EF31-B71E-4ABC-863B-8EB6021F452A}" type="datetimeFigureOut">
              <a:rPr lang="sl-SI" smtClean="0"/>
              <a:pPr/>
              <a:t>17. 11. 2023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555A-45A6-4B61-B441-B8709829E59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EF31-B71E-4ABC-863B-8EB6021F452A}" type="datetimeFigureOut">
              <a:rPr lang="sl-SI" smtClean="0"/>
              <a:pPr/>
              <a:t>17. 11. 2023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555A-45A6-4B61-B441-B8709829E59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EF31-B71E-4ABC-863B-8EB6021F452A}" type="datetimeFigureOut">
              <a:rPr lang="sl-SI" smtClean="0"/>
              <a:pPr/>
              <a:t>17. 11. 2023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555A-45A6-4B61-B441-B8709829E59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EF31-B71E-4ABC-863B-8EB6021F452A}" type="datetimeFigureOut">
              <a:rPr lang="sl-SI" smtClean="0"/>
              <a:pPr/>
              <a:t>17. 11. 2023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555A-45A6-4B61-B441-B8709829E59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EF31-B71E-4ABC-863B-8EB6021F452A}" type="datetimeFigureOut">
              <a:rPr lang="sl-SI" smtClean="0"/>
              <a:pPr/>
              <a:t>17. 11. 2023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555A-45A6-4B61-B441-B8709829E59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EF31-B71E-4ABC-863B-8EB6021F452A}" type="datetimeFigureOut">
              <a:rPr lang="sl-SI" smtClean="0"/>
              <a:pPr/>
              <a:t>17. 11. 2023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555A-45A6-4B61-B441-B8709829E59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EF31-B71E-4ABC-863B-8EB6021F452A}" type="datetimeFigureOut">
              <a:rPr lang="sl-SI" smtClean="0"/>
              <a:pPr/>
              <a:t>17. 11. 2023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555A-45A6-4B61-B441-B8709829E59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EF31-B71E-4ABC-863B-8EB6021F452A}" type="datetimeFigureOut">
              <a:rPr lang="sl-SI" smtClean="0"/>
              <a:pPr/>
              <a:t>17. 11. 2023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555A-45A6-4B61-B441-B8709829E59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CEF31-B71E-4ABC-863B-8EB6021F452A}" type="datetimeFigureOut">
              <a:rPr lang="sl-SI" smtClean="0"/>
              <a:pPr/>
              <a:t>17. 11. 2023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F555A-45A6-4B61-B441-B8709829E598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428596" y="0"/>
            <a:ext cx="814393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l-SI" sz="3200" b="1" dirty="0" smtClean="0"/>
          </a:p>
          <a:p>
            <a:pPr algn="ctr"/>
            <a:r>
              <a:rPr lang="en-US" sz="3200" b="1" dirty="0" smtClean="0"/>
              <a:t>Learning Agreement</a:t>
            </a:r>
            <a:endParaRPr lang="sl-SI" sz="3200" b="1" dirty="0"/>
          </a:p>
          <a:p>
            <a:pPr algn="ctr"/>
            <a:r>
              <a:rPr lang="en-US" sz="3200" b="1" dirty="0" smtClean="0"/>
              <a:t> </a:t>
            </a:r>
            <a:endParaRPr lang="sl-SI" sz="3200" b="1" dirty="0" smtClean="0"/>
          </a:p>
          <a:p>
            <a:r>
              <a:rPr lang="en-US" sz="3200" b="1" i="1" dirty="0" smtClean="0"/>
              <a:t>For Learning, Training and Teaching Activity </a:t>
            </a:r>
            <a:endParaRPr lang="sl-SI" sz="3200" b="1" i="1" dirty="0" smtClean="0"/>
          </a:p>
          <a:p>
            <a:endParaRPr lang="sl-SI" sz="2800" i="1" dirty="0"/>
          </a:p>
          <a:p>
            <a:r>
              <a:rPr lang="en-US" sz="2800" i="1" dirty="0" smtClean="0"/>
              <a:t>Arguing at School. Compared experiences and psycho-pedagogical methods for students between 2 and 18 years old</a:t>
            </a:r>
            <a:endParaRPr lang="sl-SI" sz="2800" i="1" dirty="0" smtClean="0"/>
          </a:p>
          <a:p>
            <a:endParaRPr lang="sl-SI" dirty="0"/>
          </a:p>
          <a:p>
            <a:r>
              <a:rPr lang="sl-SI" sz="2400" dirty="0" smtClean="0"/>
              <a:t>Ogulin, od 28. avgusta do 1. septembra 2023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5" name="Slika 4" descr="Erasmus+ | Aurek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714884"/>
            <a:ext cx="271464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Glasba nas povezuje - pivka.si"/>
          <p:cNvPicPr>
            <a:picLocks noChangeAspect="1" noChangeArrowheads="1"/>
          </p:cNvPicPr>
          <p:nvPr/>
        </p:nvPicPr>
        <p:blipFill>
          <a:blip r:embed="rId3" cstate="print"/>
          <a:srcRect l="20513" t="23877" r="25640" b="20984"/>
          <a:stretch>
            <a:fillRect/>
          </a:stretch>
        </p:blipFill>
        <p:spPr bwMode="auto">
          <a:xfrm>
            <a:off x="3214678" y="4500570"/>
            <a:ext cx="1928826" cy="1928826"/>
          </a:xfrm>
          <a:prstGeom prst="rect">
            <a:avLst/>
          </a:prstGeom>
          <a:noFill/>
        </p:spPr>
      </p:pic>
      <p:sp>
        <p:nvSpPr>
          <p:cNvPr id="8" name="PoljeZBesedilom 7"/>
          <p:cNvSpPr txBox="1"/>
          <p:nvPr/>
        </p:nvSpPr>
        <p:spPr>
          <a:xfrm>
            <a:off x="5214942" y="5357826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Pedagoginja: Alenka Tomšič</a:t>
            </a:r>
          </a:p>
          <a:p>
            <a:r>
              <a:rPr lang="sl-SI" sz="2400" dirty="0" smtClean="0"/>
              <a:t>Učiteljica: Lucija Škvarča</a:t>
            </a:r>
            <a:endParaRPr lang="sl-SI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929066"/>
            <a:ext cx="8128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00108"/>
            <a:ext cx="38639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000108"/>
            <a:ext cx="35591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00034" y="500042"/>
            <a:ext cx="600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3600" b="1" dirty="0" smtClean="0"/>
              <a:t>ZANIMIVOSTI </a:t>
            </a:r>
          </a:p>
          <a:p>
            <a:endParaRPr lang="sl-S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2800360" cy="420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jeZBesedilom 4"/>
          <p:cNvSpPr txBox="1"/>
          <p:nvPr/>
        </p:nvSpPr>
        <p:spPr>
          <a:xfrm>
            <a:off x="428596" y="6000768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kanjon </a:t>
            </a:r>
            <a:r>
              <a:rPr lang="sl-SI" sz="2800" dirty="0" err="1" smtClean="0"/>
              <a:t>Kamačnik</a:t>
            </a:r>
            <a:endParaRPr lang="sl-SI" sz="28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66"/>
            <a:ext cx="2786082" cy="558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oljeZBesedilom 9"/>
          <p:cNvSpPr txBox="1"/>
          <p:nvPr/>
        </p:nvSpPr>
        <p:spPr>
          <a:xfrm>
            <a:off x="4572000" y="6072206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Jelino brezno</a:t>
            </a:r>
            <a:endParaRPr lang="sl-SI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14282" y="214290"/>
            <a:ext cx="757242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Ciljna skupina seminarja: </a:t>
            </a:r>
          </a:p>
          <a:p>
            <a:pPr>
              <a:buFontTx/>
              <a:buChar char="-"/>
            </a:pPr>
            <a:r>
              <a:rPr lang="sl-SI" sz="2800" i="1" dirty="0" smtClean="0"/>
              <a:t> učitelji</a:t>
            </a:r>
          </a:p>
          <a:p>
            <a:pPr>
              <a:buFontTx/>
              <a:buChar char="-"/>
            </a:pPr>
            <a:r>
              <a:rPr lang="sl-SI" sz="2800" i="1" dirty="0"/>
              <a:t> </a:t>
            </a:r>
            <a:r>
              <a:rPr lang="sl-SI" sz="2800" i="1" dirty="0" smtClean="0"/>
              <a:t>pedagogi</a:t>
            </a:r>
          </a:p>
          <a:p>
            <a:pPr>
              <a:buFontTx/>
              <a:buChar char="-"/>
            </a:pPr>
            <a:r>
              <a:rPr lang="sl-SI" sz="2800" i="1" dirty="0" smtClean="0"/>
              <a:t> psihologi</a:t>
            </a:r>
          </a:p>
          <a:p>
            <a:pPr>
              <a:buFontTx/>
              <a:buChar char="-"/>
            </a:pPr>
            <a:r>
              <a:rPr lang="sl-SI" sz="2800" i="1" dirty="0"/>
              <a:t> </a:t>
            </a:r>
            <a:r>
              <a:rPr lang="sl-SI" sz="2800" i="1" dirty="0" smtClean="0"/>
              <a:t>strokovni delavci na Rdečem križu</a:t>
            </a:r>
          </a:p>
          <a:p>
            <a:pPr>
              <a:buFontTx/>
              <a:buChar char="-"/>
            </a:pPr>
            <a:endParaRPr lang="sl-SI" sz="2800" i="1" dirty="0"/>
          </a:p>
          <a:p>
            <a:r>
              <a:rPr lang="sl-SI" sz="2800" b="1" dirty="0" smtClean="0"/>
              <a:t>Države udeleženke: </a:t>
            </a:r>
          </a:p>
          <a:p>
            <a:pPr>
              <a:buFontTx/>
              <a:buChar char="-"/>
            </a:pPr>
            <a:r>
              <a:rPr lang="sl-SI" sz="2800" dirty="0" smtClean="0"/>
              <a:t> Hrvaška (Vrbovsko, Ravna Gora, Ogulin)</a:t>
            </a:r>
          </a:p>
          <a:p>
            <a:r>
              <a:rPr lang="sl-SI" sz="2800" dirty="0" smtClean="0"/>
              <a:t>- Italija (Montessori </a:t>
            </a:r>
            <a:r>
              <a:rPr lang="sl-SI" sz="2800" dirty="0" err="1"/>
              <a:t>P</a:t>
            </a:r>
            <a:r>
              <a:rPr lang="sl-SI" sz="2800" dirty="0" err="1" smtClean="0"/>
              <a:t>rimary</a:t>
            </a:r>
            <a:r>
              <a:rPr lang="sl-SI" sz="2800" dirty="0" smtClean="0"/>
              <a:t> </a:t>
            </a:r>
            <a:r>
              <a:rPr lang="sl-SI" sz="2800" dirty="0" err="1" smtClean="0"/>
              <a:t>School</a:t>
            </a:r>
            <a:r>
              <a:rPr lang="sl-SI" sz="2800" dirty="0" smtClean="0"/>
              <a:t> in še dve)</a:t>
            </a:r>
          </a:p>
          <a:p>
            <a:pPr>
              <a:buFontTx/>
              <a:buChar char="-"/>
            </a:pPr>
            <a:r>
              <a:rPr lang="sl-SI" sz="2800" dirty="0" smtClean="0"/>
              <a:t> Romunija</a:t>
            </a:r>
          </a:p>
          <a:p>
            <a:pPr>
              <a:buFontTx/>
              <a:buChar char="-"/>
            </a:pPr>
            <a:r>
              <a:rPr lang="sl-SI" sz="2800" dirty="0" smtClean="0"/>
              <a:t> Malta (predavatelji)</a:t>
            </a:r>
          </a:p>
          <a:p>
            <a:pPr>
              <a:buFontTx/>
              <a:buChar char="-"/>
            </a:pPr>
            <a:r>
              <a:rPr lang="sl-SI" sz="2800" dirty="0"/>
              <a:t> </a:t>
            </a:r>
            <a:r>
              <a:rPr lang="sl-SI" sz="2800" dirty="0" smtClean="0"/>
              <a:t>Slovenija (Osnovna šola Pivka)</a:t>
            </a:r>
          </a:p>
          <a:p>
            <a:endParaRPr lang="sl-SI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286256"/>
            <a:ext cx="4022852" cy="238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71472" y="428604"/>
            <a:ext cx="807249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/>
              <a:t>Cilj izobraževanja:</a:t>
            </a:r>
          </a:p>
          <a:p>
            <a:endParaRPr lang="sl-SI" dirty="0" smtClean="0"/>
          </a:p>
          <a:p>
            <a:r>
              <a:rPr lang="sl-SI" sz="2800" dirty="0" smtClean="0"/>
              <a:t>Spoznati metode za uspešno reševanje konfliktov:</a:t>
            </a:r>
          </a:p>
          <a:p>
            <a:endParaRPr lang="sl-SI" dirty="0"/>
          </a:p>
          <a:p>
            <a:r>
              <a:rPr lang="sl-SI" sz="2800" dirty="0" smtClean="0"/>
              <a:t>- predstavitev metod </a:t>
            </a:r>
          </a:p>
          <a:p>
            <a:pPr>
              <a:buFontTx/>
              <a:buChar char="-"/>
            </a:pPr>
            <a:r>
              <a:rPr lang="sl-SI" sz="2800" dirty="0" smtClean="0"/>
              <a:t> ogled posnetkov uporabljenih metod</a:t>
            </a:r>
          </a:p>
          <a:p>
            <a:pPr>
              <a:buFontTx/>
              <a:buChar char="-"/>
            </a:pPr>
            <a:r>
              <a:rPr lang="sl-SI" sz="2800" dirty="0" smtClean="0"/>
              <a:t> uporaba v praksi</a:t>
            </a:r>
          </a:p>
          <a:p>
            <a:endParaRPr lang="sl-SI" sz="2800" dirty="0" smtClean="0"/>
          </a:p>
          <a:p>
            <a:r>
              <a:rPr lang="sl-SI" sz="2800" dirty="0" smtClean="0"/>
              <a:t> </a:t>
            </a:r>
            <a:r>
              <a:rPr lang="sl-SI" sz="2800" b="1" dirty="0" smtClean="0"/>
              <a:t>3 METODE</a:t>
            </a:r>
          </a:p>
          <a:p>
            <a:endParaRPr lang="sl-SI" sz="2800" b="1" dirty="0" smtClean="0"/>
          </a:p>
          <a:p>
            <a:pPr>
              <a:buFont typeface="Arial" pitchFamily="34" charset="0"/>
              <a:buChar char="•"/>
            </a:pPr>
            <a:r>
              <a:rPr lang="sl-SI" sz="2800" dirty="0" smtClean="0"/>
              <a:t> </a:t>
            </a:r>
            <a:r>
              <a:rPr lang="sl-SI" sz="2800" dirty="0" err="1" smtClean="0"/>
              <a:t>Friendship</a:t>
            </a:r>
            <a:r>
              <a:rPr lang="sl-SI" sz="2800" dirty="0" smtClean="0"/>
              <a:t> </a:t>
            </a:r>
            <a:r>
              <a:rPr lang="sl-SI" sz="2800" dirty="0" err="1" smtClean="0"/>
              <a:t>Cards</a:t>
            </a:r>
            <a:endParaRPr lang="sl-SI" sz="2800" dirty="0" smtClean="0"/>
          </a:p>
          <a:p>
            <a:pPr>
              <a:buFont typeface="Arial" pitchFamily="34" charset="0"/>
              <a:buChar char="•"/>
            </a:pPr>
            <a:r>
              <a:rPr lang="sl-SI" sz="2800" dirty="0" smtClean="0"/>
              <a:t> </a:t>
            </a:r>
            <a:r>
              <a:rPr lang="sl-SI" sz="2800" dirty="0" err="1" smtClean="0"/>
              <a:t>Litigare</a:t>
            </a:r>
            <a:r>
              <a:rPr lang="sl-SI" sz="2800" dirty="0" smtClean="0"/>
              <a:t> Bene</a:t>
            </a:r>
          </a:p>
          <a:p>
            <a:pPr>
              <a:buFont typeface="Arial" pitchFamily="34" charset="0"/>
              <a:buChar char="•"/>
            </a:pPr>
            <a:r>
              <a:rPr lang="sl-SI" sz="2800" dirty="0" smtClean="0"/>
              <a:t> Peer </a:t>
            </a:r>
            <a:r>
              <a:rPr lang="sl-SI" sz="2800" dirty="0" err="1" smtClean="0"/>
              <a:t>Mediation</a:t>
            </a:r>
            <a:endParaRPr lang="sl-SI" sz="28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928934"/>
            <a:ext cx="3848030" cy="368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85720" y="214291"/>
            <a:ext cx="864399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 smtClean="0"/>
              <a:t>FRIENDSHIP CARDS</a:t>
            </a:r>
            <a:endParaRPr lang="sl-SI" sz="3600" dirty="0" smtClean="0"/>
          </a:p>
          <a:p>
            <a:pPr>
              <a:buFont typeface="Arial" pitchFamily="34" charset="0"/>
              <a:buChar char="•"/>
            </a:pPr>
            <a:r>
              <a:rPr lang="sl-SI" sz="3600" dirty="0" smtClean="0"/>
              <a:t> </a:t>
            </a:r>
            <a:r>
              <a:rPr lang="sl-SI" sz="2800" dirty="0" smtClean="0"/>
              <a:t>prevedene so v slovenščino,</a:t>
            </a:r>
            <a:endParaRPr lang="sl-SI" sz="3600" dirty="0" smtClean="0"/>
          </a:p>
          <a:p>
            <a:pPr>
              <a:buFont typeface="Arial" pitchFamily="34" charset="0"/>
              <a:buChar char="•"/>
            </a:pPr>
            <a:r>
              <a:rPr lang="sl-SI" sz="3600" dirty="0" smtClean="0"/>
              <a:t> </a:t>
            </a:r>
            <a:r>
              <a:rPr lang="sl-SI" sz="2800" dirty="0" smtClean="0"/>
              <a:t>pomagajo prepoznavati čustva,</a:t>
            </a:r>
          </a:p>
          <a:p>
            <a:pPr>
              <a:buFont typeface="Arial" pitchFamily="34" charset="0"/>
              <a:buChar char="•"/>
            </a:pPr>
            <a:r>
              <a:rPr lang="sl-SI" sz="2800" dirty="0" smtClean="0"/>
              <a:t> na hrbtni strani vsake karte so vprašanja, ki pomagajo</a:t>
            </a:r>
          </a:p>
          <a:p>
            <a:r>
              <a:rPr lang="sl-SI" sz="2800" dirty="0"/>
              <a:t> </a:t>
            </a:r>
            <a:r>
              <a:rPr lang="sl-SI" sz="2800" dirty="0" smtClean="0"/>
              <a:t>  izraziti čustvo in občutek,</a:t>
            </a:r>
          </a:p>
          <a:p>
            <a:pPr>
              <a:buFont typeface="Arial" pitchFamily="34" charset="0"/>
              <a:buChar char="•"/>
            </a:pPr>
            <a:r>
              <a:rPr lang="sl-SI" sz="2800" dirty="0" smtClean="0"/>
              <a:t> s pomočjo slik in besed vodijo proces razrešitve konflikta, </a:t>
            </a:r>
          </a:p>
          <a:p>
            <a:pPr>
              <a:buFont typeface="Arial" pitchFamily="34" charset="0"/>
              <a:buChar char="•"/>
            </a:pPr>
            <a:r>
              <a:rPr lang="sl-SI" sz="2800" dirty="0"/>
              <a:t> </a:t>
            </a:r>
            <a:r>
              <a:rPr lang="sl-SI" sz="2800" dirty="0" smtClean="0"/>
              <a:t>pomagajo ozavestiti različnost dojemanja skupne težave,</a:t>
            </a:r>
          </a:p>
          <a:p>
            <a:pPr>
              <a:buFont typeface="Arial" pitchFamily="34" charset="0"/>
              <a:buChar char="•"/>
            </a:pPr>
            <a:r>
              <a:rPr lang="sl-SI" sz="2800" dirty="0"/>
              <a:t> </a:t>
            </a:r>
            <a:r>
              <a:rPr lang="sl-SI" sz="2800" dirty="0" smtClean="0"/>
              <a:t>učijo sistematičnosti reševanja sporov.</a:t>
            </a:r>
          </a:p>
          <a:p>
            <a:pPr algn="ctr">
              <a:buFont typeface="Arial" pitchFamily="34" charset="0"/>
              <a:buChar char="•"/>
            </a:pPr>
            <a:endParaRPr lang="sl-SI" sz="28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071942"/>
            <a:ext cx="6584672" cy="249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71876"/>
            <a:ext cx="37084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643182"/>
            <a:ext cx="2565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67434"/>
            <a:ext cx="5643602" cy="277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85720" y="210026"/>
            <a:ext cx="8715436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 smtClean="0"/>
              <a:t>LITIGARE BENE</a:t>
            </a:r>
          </a:p>
          <a:p>
            <a:pPr algn="ctr"/>
            <a:endParaRPr lang="sl-S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 smtClean="0"/>
              <a:t> Metoda je primerna za mlajše (vrtec, 1. triada).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/>
              <a:t> V</a:t>
            </a:r>
            <a:r>
              <a:rPr lang="sl-SI" sz="2800" dirty="0" smtClean="0"/>
              <a:t>zgojitelji, učitelji opazujejo spore med otroki in ne  posegajo vanje.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/>
              <a:t> V</a:t>
            </a:r>
            <a:r>
              <a:rPr lang="sl-SI" sz="2800" dirty="0" smtClean="0"/>
              <a:t>odijo dnevnik opažanj - Kaj vidim, ne kaj si mislim!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/>
              <a:t> O</a:t>
            </a:r>
            <a:r>
              <a:rPr lang="sl-SI" sz="2800" dirty="0" smtClean="0"/>
              <a:t>troci spore rešujejo sami; zagotovimo jim prostor in čas.</a:t>
            </a:r>
          </a:p>
          <a:p>
            <a:endParaRPr lang="sl-SI" sz="2800" dirty="0" smtClean="0"/>
          </a:p>
          <a:p>
            <a:pPr algn="ctr"/>
            <a:r>
              <a:rPr lang="sl-SI" sz="2800" dirty="0" smtClean="0"/>
              <a:t>Dve pravili:</a:t>
            </a:r>
          </a:p>
          <a:p>
            <a:pPr algn="ctr">
              <a:buFont typeface="Arial" pitchFamily="34" charset="0"/>
              <a:buChar char="•"/>
            </a:pPr>
            <a:r>
              <a:rPr lang="sl-SI" sz="2800" b="1" dirty="0" smtClean="0"/>
              <a:t>Ne išči krivca! </a:t>
            </a:r>
          </a:p>
          <a:p>
            <a:pPr algn="ctr">
              <a:buFont typeface="Arial" pitchFamily="34" charset="0"/>
              <a:buChar char="•"/>
            </a:pPr>
            <a:r>
              <a:rPr lang="sl-SI" sz="2800" b="1" dirty="0" smtClean="0"/>
              <a:t>Ne vsiljuj rešitve!</a:t>
            </a:r>
          </a:p>
          <a:p>
            <a:pPr>
              <a:buFont typeface="Arial" pitchFamily="34" charset="0"/>
              <a:buChar char="•"/>
            </a:pPr>
            <a:endParaRPr lang="sl-SI" sz="2800" dirty="0"/>
          </a:p>
          <a:p>
            <a:pPr>
              <a:buFontTx/>
              <a:buChar char="-"/>
            </a:pPr>
            <a:endParaRPr lang="sl-SI" sz="2800" dirty="0" smtClean="0"/>
          </a:p>
          <a:p>
            <a:endParaRPr lang="sl-SI" sz="3600" dirty="0" smtClean="0"/>
          </a:p>
          <a:p>
            <a:endParaRPr lang="sl-S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000240"/>
            <a:ext cx="1927084" cy="420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jeZBesedilom 3"/>
          <p:cNvSpPr txBox="1"/>
          <p:nvPr/>
        </p:nvSpPr>
        <p:spPr>
          <a:xfrm>
            <a:off x="642910" y="285728"/>
            <a:ext cx="664373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/>
              <a:t>KOTIČEK ZA REŠEVANJE SPOROV</a:t>
            </a:r>
          </a:p>
          <a:p>
            <a:pPr algn="ctr"/>
            <a:endParaRPr lang="sl-SI" sz="3200" b="1" dirty="0" smtClean="0"/>
          </a:p>
          <a:p>
            <a:r>
              <a:rPr lang="sl-SI" sz="2800" dirty="0" smtClean="0"/>
              <a:t>Pripomočki: dva stola in klopčič volne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285992"/>
            <a:ext cx="34290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jeZBesedilom 5"/>
          <p:cNvSpPr txBox="1"/>
          <p:nvPr/>
        </p:nvSpPr>
        <p:spPr>
          <a:xfrm>
            <a:off x="6357918" y="2500306"/>
            <a:ext cx="278608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Potek:</a:t>
            </a:r>
          </a:p>
          <a:p>
            <a:pPr>
              <a:buFont typeface="Arial" pitchFamily="34" charset="0"/>
              <a:buChar char="•"/>
            </a:pPr>
            <a:r>
              <a:rPr lang="sl-SI" sz="2800" b="1" dirty="0" smtClean="0"/>
              <a:t> </a:t>
            </a:r>
            <a:r>
              <a:rPr lang="sl-SI" sz="2800" dirty="0" smtClean="0"/>
              <a:t>Pomiri se! </a:t>
            </a:r>
          </a:p>
          <a:p>
            <a:pPr>
              <a:buFont typeface="Arial" pitchFamily="34" charset="0"/>
              <a:buChar char="•"/>
            </a:pPr>
            <a:r>
              <a:rPr lang="sl-SI" sz="2800" dirty="0" smtClean="0"/>
              <a:t>Pojasni situacijo!</a:t>
            </a:r>
          </a:p>
          <a:p>
            <a:pPr>
              <a:buFont typeface="Arial" pitchFamily="34" charset="0"/>
              <a:buChar char="•"/>
            </a:pPr>
            <a:r>
              <a:rPr lang="sl-SI" sz="2800" dirty="0" smtClean="0"/>
              <a:t> Poslušaj, ne  segaj v besedo!</a:t>
            </a:r>
          </a:p>
          <a:p>
            <a:pPr>
              <a:buFont typeface="Arial" pitchFamily="34" charset="0"/>
              <a:buChar char="•"/>
            </a:pPr>
            <a:r>
              <a:rPr lang="sl-SI" sz="2800" dirty="0" smtClean="0"/>
              <a:t>  Poišči rešitev!</a:t>
            </a:r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23528" y="428604"/>
            <a:ext cx="8352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l-SI" sz="3200" b="1" dirty="0" smtClean="0"/>
              <a:t>MEDVRSTNIŠKA MEDIACIJA</a:t>
            </a:r>
          </a:p>
          <a:p>
            <a:pPr lvl="0"/>
            <a:r>
              <a:rPr lang="sl-SI" sz="2800" b="1" dirty="0" smtClean="0"/>
              <a:t>Mediator</a:t>
            </a:r>
            <a:r>
              <a:rPr lang="sl-SI" sz="2800" b="1" dirty="0"/>
              <a:t> </a:t>
            </a:r>
            <a:r>
              <a:rPr lang="sl-SI" sz="2800" dirty="0" smtClean="0"/>
              <a:t>vodi pogovor, je nevtralen, aktivno posluša in  povzema. </a:t>
            </a:r>
            <a:endParaRPr lang="sl-SI" sz="2800" dirty="0"/>
          </a:p>
          <a:p>
            <a:pPr marL="514350" lvl="0" indent="-514350">
              <a:buAutoNum type="arabicPeriod"/>
            </a:pPr>
            <a:r>
              <a:rPr lang="sl-SI" sz="2800" dirty="0" smtClean="0"/>
              <a:t>Kaj se je zgodilo? </a:t>
            </a:r>
            <a:r>
              <a:rPr lang="sl-SI" sz="2800" i="1" dirty="0" smtClean="0"/>
              <a:t>Poimenovanje problema.</a:t>
            </a:r>
          </a:p>
          <a:p>
            <a:pPr marL="514350" lvl="0" indent="-514350">
              <a:buAutoNum type="arabicPeriod"/>
            </a:pPr>
            <a:r>
              <a:rPr lang="sl-SI" sz="2800" dirty="0" smtClean="0"/>
              <a:t>Kakšni so občutki in potrebe vpletenih? </a:t>
            </a:r>
            <a:r>
              <a:rPr lang="sl-SI" sz="2800" i="1" dirty="0" smtClean="0"/>
              <a:t>Jaz stavki.</a:t>
            </a:r>
          </a:p>
          <a:p>
            <a:pPr marL="514350" lvl="0" indent="-514350">
              <a:buAutoNum type="arabicPeriod"/>
            </a:pPr>
            <a:r>
              <a:rPr lang="sl-SI" sz="2800" dirty="0" smtClean="0"/>
              <a:t>Obojestranski predlogi za rešitev problema. </a:t>
            </a:r>
            <a:r>
              <a:rPr lang="sl-SI" sz="2800" i="1" dirty="0" err="1" smtClean="0"/>
              <a:t>Čimveč</a:t>
            </a:r>
            <a:r>
              <a:rPr lang="sl-SI" sz="2800" i="1" dirty="0" smtClean="0"/>
              <a:t>.</a:t>
            </a:r>
          </a:p>
          <a:p>
            <a:pPr marL="514350" lvl="0" indent="-514350">
              <a:buAutoNum type="arabicPeriod"/>
            </a:pPr>
            <a:r>
              <a:rPr lang="sl-SI" sz="2800" dirty="0" smtClean="0"/>
              <a:t>Soglasje pri izboru rešitve in dogovor. </a:t>
            </a:r>
            <a:r>
              <a:rPr lang="sl-SI" sz="2800" i="1" dirty="0" smtClean="0"/>
              <a:t>Preverjanje. </a:t>
            </a:r>
            <a:endParaRPr lang="sl-SI" sz="2800" i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563324"/>
            <a:ext cx="4968552" cy="288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214414" y="1428736"/>
            <a:ext cx="70723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3200" b="1" dirty="0" smtClean="0"/>
              <a:t>Širitev znanja v svoji praksi poučevanja</a:t>
            </a:r>
          </a:p>
          <a:p>
            <a:pPr lvl="0">
              <a:buFont typeface="Arial" pitchFamily="34" charset="0"/>
              <a:buChar char="•"/>
            </a:pPr>
            <a:r>
              <a:rPr lang="sl-SI" sz="3200" dirty="0" smtClean="0"/>
              <a:t> pogovor o čustvih</a:t>
            </a:r>
          </a:p>
          <a:p>
            <a:pPr lvl="0">
              <a:buFont typeface="Arial" pitchFamily="34" charset="0"/>
              <a:buChar char="•"/>
            </a:pPr>
            <a:r>
              <a:rPr lang="sl-SI" sz="3200" dirty="0" smtClean="0"/>
              <a:t> kotiček za reševanje sporov </a:t>
            </a:r>
          </a:p>
          <a:p>
            <a:pPr lvl="0"/>
            <a:endParaRPr lang="sl-SI" sz="3200" dirty="0" smtClean="0"/>
          </a:p>
          <a:p>
            <a:pPr lvl="0"/>
            <a:r>
              <a:rPr lang="sl-SI" sz="3200" b="1" dirty="0" smtClean="0"/>
              <a:t>Načrtovanje dejavnosti v kolektivu</a:t>
            </a:r>
          </a:p>
          <a:p>
            <a:pPr lvl="0">
              <a:buFont typeface="Arial" pitchFamily="34" charset="0"/>
              <a:buChar char="•"/>
            </a:pPr>
            <a:r>
              <a:rPr lang="sl-SI" sz="3200" b="1" dirty="0" smtClean="0"/>
              <a:t> </a:t>
            </a:r>
            <a:r>
              <a:rPr lang="sl-SI" sz="3200" dirty="0" smtClean="0"/>
              <a:t>izobraževanje za učiteljice od 2. do 5. oktobra </a:t>
            </a:r>
            <a:endParaRPr lang="sl-SI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368</Words>
  <Application>Microsoft Office PowerPoint</Application>
  <PresentationFormat>Diaprojekcija na zaslonu (4:3)</PresentationFormat>
  <Paragraphs>81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Uporabnik</dc:creator>
  <cp:lastModifiedBy>Uporabnik</cp:lastModifiedBy>
  <cp:revision>48</cp:revision>
  <dcterms:created xsi:type="dcterms:W3CDTF">2023-09-22T16:19:35Z</dcterms:created>
  <dcterms:modified xsi:type="dcterms:W3CDTF">2023-11-17T07:40:33Z</dcterms:modified>
</cp:coreProperties>
</file>